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5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10BC260-6E88-4684-B03B-2B61CB3DB470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526F"/>
    <a:srgbClr val="00A29B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45" autoAdjust="0"/>
    <p:restoredTop sz="96357" autoAdjust="0"/>
  </p:normalViewPr>
  <p:slideViewPr>
    <p:cSldViewPr snapToGrid="0">
      <p:cViewPr varScale="1">
        <p:scale>
          <a:sx n="68" d="100"/>
          <a:sy n="68" d="100"/>
        </p:scale>
        <p:origin x="40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A3756-939F-451B-AAD1-932A8978801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0126D-CBBD-4E6B-AECB-5B20C596E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11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D12B-941C-426F-8401-32823C61C3C4}" type="datetime1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4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420B-13BE-454D-A6FD-293832BC79CB}" type="datetime1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0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FAAF-BC54-42AB-B571-1390361C4A2B}" type="datetime1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6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096-4F62-472F-B321-0D896692A48C}" type="datetime1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2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7F68-CAD3-4541-A1E7-9AB5FF5836E1}" type="datetime1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8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DBD2-04D5-47B9-9148-2AE0BABBDC25}" type="datetime1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9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448-B251-47FB-9D3E-F8B32CFADE02}" type="datetime1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1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A256-95B7-4828-A032-635CA413758C}" type="datetime1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7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C8C6-75C3-4086-8108-BF5E8378015E}" type="datetime1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3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8548-6567-47C9-818A-4564CF0247EE}" type="datetime1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0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DD5-1B56-4C98-9F5A-3F1B070B0F3B}" type="datetime1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8B7F-9443-4B29-9602-C12F8338B074}" type="datetime1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www.matrixanalyticscorp.com | Transforming Data into Expert Decisions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57B86-791D-46DF-8764-5C64F6AB5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6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10E1A1-C630-4C16-8548-8BEE322DDF05}"/>
              </a:ext>
            </a:extLst>
          </p:cNvPr>
          <p:cNvSpPr/>
          <p:nvPr/>
        </p:nvSpPr>
        <p:spPr>
          <a:xfrm>
            <a:off x="444382" y="930070"/>
            <a:ext cx="6928706" cy="956396"/>
          </a:xfrm>
          <a:prstGeom prst="rect">
            <a:avLst/>
          </a:prstGeom>
          <a:solidFill>
            <a:srgbClr val="4052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6C9C8B-6D7B-4FAB-AE82-1DBA991F4873}"/>
              </a:ext>
            </a:extLst>
          </p:cNvPr>
          <p:cNvSpPr/>
          <p:nvPr/>
        </p:nvSpPr>
        <p:spPr>
          <a:xfrm>
            <a:off x="444382" y="887343"/>
            <a:ext cx="6928706" cy="45719"/>
          </a:xfrm>
          <a:prstGeom prst="rect">
            <a:avLst/>
          </a:prstGeom>
          <a:solidFill>
            <a:srgbClr val="00A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00AA352-9EC3-4AFC-B062-7650174C0B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502" y="251292"/>
            <a:ext cx="659790" cy="5377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E5F3B1-1110-44BA-8C75-699702828DB1}"/>
              </a:ext>
            </a:extLst>
          </p:cNvPr>
          <p:cNvSpPr txBox="1"/>
          <p:nvPr/>
        </p:nvSpPr>
        <p:spPr>
          <a:xfrm>
            <a:off x="461325" y="1212245"/>
            <a:ext cx="5989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MA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-MODEL RISK MANAGEMENT (MRM)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2750D9-BCFB-43DF-8DB7-FEEF6C329F4C}"/>
              </a:ext>
            </a:extLst>
          </p:cNvPr>
          <p:cNvSpPr txBox="1"/>
          <p:nvPr/>
        </p:nvSpPr>
        <p:spPr>
          <a:xfrm>
            <a:off x="349131" y="377485"/>
            <a:ext cx="391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0526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MATRiX ANALYTiCS CORPORATION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6D0B45-D71B-49E9-972C-2E778D2E6FE7}"/>
              </a:ext>
            </a:extLst>
          </p:cNvPr>
          <p:cNvSpPr txBox="1"/>
          <p:nvPr/>
        </p:nvSpPr>
        <p:spPr>
          <a:xfrm>
            <a:off x="390253" y="2032070"/>
            <a:ext cx="305096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40526F"/>
                </a:solidFill>
              </a:rPr>
              <a:t>End to end automated Model Risk Management solution providing 100% compliance to SR 11-7 guidance from FRB and OCC. 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0526F"/>
                </a:solidFill>
              </a:rPr>
              <a:t>MA-MRM solution includes set of tools/ functionalities for effective model risk management &amp; oversight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0526F"/>
                </a:solidFill>
              </a:rPr>
              <a:t>Modular design providing flexibility to match client needs, maximizing the ‘bang for the buck’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0526F"/>
                </a:solidFill>
              </a:rPr>
              <a:t>Covers all 3 essential components including model development, validation &amp; governance</a:t>
            </a:r>
          </a:p>
          <a:p>
            <a:pPr algn="just">
              <a:spcAft>
                <a:spcPts val="500"/>
              </a:spcAft>
            </a:pPr>
            <a:r>
              <a:rPr lang="en-US" sz="1200" dirty="0">
                <a:solidFill>
                  <a:srgbClr val="40526F"/>
                </a:solidFill>
              </a:rPr>
              <a:t> </a:t>
            </a:r>
            <a:endParaRPr lang="en-US" sz="1200" b="1" dirty="0">
              <a:solidFill>
                <a:srgbClr val="40526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98F79C-0918-4E77-B79C-C641892375F3}"/>
              </a:ext>
            </a:extLst>
          </p:cNvPr>
          <p:cNvCxnSpPr>
            <a:cxnSpLocks/>
          </p:cNvCxnSpPr>
          <p:nvPr/>
        </p:nvCxnSpPr>
        <p:spPr>
          <a:xfrm>
            <a:off x="408165" y="4609327"/>
            <a:ext cx="6980415" cy="0"/>
          </a:xfrm>
          <a:prstGeom prst="line">
            <a:avLst/>
          </a:prstGeom>
          <a:ln>
            <a:solidFill>
              <a:srgbClr val="4052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D7845CF-D3F9-40CF-A054-D0701103E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80446"/>
              </p:ext>
            </p:extLst>
          </p:nvPr>
        </p:nvGraphicFramePr>
        <p:xfrm>
          <a:off x="3604978" y="1957598"/>
          <a:ext cx="3792196" cy="2618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196">
                  <a:extLst>
                    <a:ext uri="{9D8B030D-6E8A-4147-A177-3AD203B41FA5}">
                      <a16:colId xmlns:a16="http://schemas.microsoft.com/office/drawing/2014/main" val="533763072"/>
                    </a:ext>
                  </a:extLst>
                </a:gridCol>
              </a:tblGrid>
              <a:tr h="29716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Why MA-MRM?</a:t>
                      </a:r>
                    </a:p>
                  </a:txBody>
                  <a:tcPr>
                    <a:solidFill>
                      <a:srgbClr val="4052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086336"/>
                  </a:ext>
                </a:extLst>
              </a:tr>
              <a:tr h="267450">
                <a:tc>
                  <a:txBody>
                    <a:bodyPr/>
                    <a:lstStyle/>
                    <a:p>
                      <a:pPr marL="0" marR="0" lvl="0" indent="0" algn="just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40526F"/>
                          </a:solidFill>
                        </a:rPr>
                        <a:t>Compatible with most data inputs e.g. </a:t>
                      </a:r>
                      <a:r>
                        <a:rPr lang="en-US" sz="1200" b="1" dirty="0">
                          <a:solidFill>
                            <a:srgbClr val="40526F"/>
                          </a:solidFill>
                        </a:rPr>
                        <a:t>EAP, Hadoop </a:t>
                      </a:r>
                      <a:r>
                        <a:rPr lang="en-US" sz="1200" dirty="0">
                          <a:solidFill>
                            <a:srgbClr val="40526F"/>
                          </a:solidFill>
                        </a:rPr>
                        <a:t>etc.</a:t>
                      </a:r>
                      <a:endParaRPr lang="en-US" sz="1200" b="1" dirty="0">
                        <a:solidFill>
                          <a:srgbClr val="40526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622705"/>
                  </a:ext>
                </a:extLst>
              </a:tr>
              <a:tr h="267450">
                <a:tc>
                  <a:txBody>
                    <a:bodyPr/>
                    <a:lstStyle/>
                    <a:p>
                      <a:pPr marL="0" marR="0" lvl="0" indent="0" algn="just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40526F"/>
                          </a:solidFill>
                        </a:rPr>
                        <a:t>Automated data analysis/ review and </a:t>
                      </a:r>
                      <a:r>
                        <a:rPr lang="en-US" sz="1200" b="1" dirty="0">
                          <a:solidFill>
                            <a:srgbClr val="40526F"/>
                          </a:solidFill>
                        </a:rPr>
                        <a:t>data quality</a:t>
                      </a:r>
                      <a:r>
                        <a:rPr lang="en-US" sz="1200" b="0" dirty="0">
                          <a:solidFill>
                            <a:srgbClr val="40526F"/>
                          </a:solidFill>
                        </a:rPr>
                        <a:t> checks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69709"/>
                  </a:ext>
                </a:extLst>
              </a:tr>
              <a:tr h="447151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40526F"/>
                          </a:solidFill>
                          <a:latin typeface="+mn-lt"/>
                          <a:ea typeface="+mn-ea"/>
                          <a:cs typeface="+mn-cs"/>
                        </a:rPr>
                        <a:t>Model performance monitoring including </a:t>
                      </a:r>
                      <a:r>
                        <a:rPr lang="en-US" sz="1200" b="1" kern="1200" dirty="0">
                          <a:solidFill>
                            <a:srgbClr val="40526F"/>
                          </a:solidFill>
                          <a:latin typeface="+mn-lt"/>
                          <a:ea typeface="+mn-ea"/>
                          <a:cs typeface="+mn-cs"/>
                        </a:rPr>
                        <a:t>all standard</a:t>
                      </a:r>
                      <a:r>
                        <a:rPr lang="en-US" sz="1200" b="1" kern="1200" baseline="0" dirty="0">
                          <a:solidFill>
                            <a:srgbClr val="40526F"/>
                          </a:solidFill>
                          <a:latin typeface="+mn-lt"/>
                          <a:ea typeface="+mn-ea"/>
                          <a:cs typeface="+mn-cs"/>
                        </a:rPr>
                        <a:t> statistical concepts. </a:t>
                      </a:r>
                      <a:r>
                        <a:rPr lang="en-US" sz="1200" b="0" kern="1200" baseline="0" dirty="0">
                          <a:solidFill>
                            <a:srgbClr val="40526F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 easily added</a:t>
                      </a:r>
                      <a:endParaRPr lang="en-US" sz="1200" b="0" kern="1200" dirty="0">
                        <a:solidFill>
                          <a:srgbClr val="40526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75618"/>
                  </a:ext>
                </a:extLst>
              </a:tr>
              <a:tr h="278568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40526F"/>
                          </a:solidFill>
                        </a:rPr>
                        <a:t>Tableau interface </a:t>
                      </a:r>
                      <a:r>
                        <a:rPr lang="en-US" sz="1200" dirty="0">
                          <a:solidFill>
                            <a:srgbClr val="40526F"/>
                          </a:solidFill>
                        </a:rPr>
                        <a:t>which is highly customizable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63111"/>
                  </a:ext>
                </a:extLst>
              </a:tr>
              <a:tr h="342969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40526F"/>
                          </a:solidFill>
                        </a:rPr>
                        <a:t>Automated</a:t>
                      </a:r>
                      <a:r>
                        <a:rPr lang="en-US" sz="1200" baseline="0" dirty="0">
                          <a:solidFill>
                            <a:srgbClr val="40526F"/>
                          </a:solidFill>
                        </a:rPr>
                        <a:t> </a:t>
                      </a:r>
                      <a:r>
                        <a:rPr lang="en-US" sz="1200" b="1" baseline="0" dirty="0">
                          <a:solidFill>
                            <a:srgbClr val="40526F"/>
                          </a:solidFill>
                        </a:rPr>
                        <a:t>c</a:t>
                      </a:r>
                      <a:r>
                        <a:rPr lang="en-US" sz="1200" b="1" dirty="0">
                          <a:solidFill>
                            <a:srgbClr val="40526F"/>
                          </a:solidFill>
                        </a:rPr>
                        <a:t>hallenger model development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69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40526F"/>
                          </a:solidFill>
                        </a:rPr>
                        <a:t>Auto</a:t>
                      </a:r>
                      <a:r>
                        <a:rPr lang="en-US" sz="1200" b="0" baseline="0" dirty="0">
                          <a:solidFill>
                            <a:srgbClr val="40526F"/>
                          </a:solidFill>
                        </a:rPr>
                        <a:t> generated </a:t>
                      </a:r>
                      <a:r>
                        <a:rPr lang="en-US" sz="1200" b="1" baseline="0" dirty="0">
                          <a:solidFill>
                            <a:srgbClr val="40526F"/>
                          </a:solidFill>
                        </a:rPr>
                        <a:t>model documentation </a:t>
                      </a:r>
                      <a:r>
                        <a:rPr lang="en-US" sz="1200" b="0" baseline="0" dirty="0">
                          <a:solidFill>
                            <a:srgbClr val="40526F"/>
                          </a:solidFill>
                        </a:rPr>
                        <a:t>per Citi MRM </a:t>
                      </a:r>
                      <a:endParaRPr lang="en-US" sz="1200" b="0" dirty="0">
                        <a:solidFill>
                          <a:srgbClr val="40526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69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40526F"/>
                          </a:solidFill>
                        </a:rPr>
                        <a:t>Flexible &amp; </a:t>
                      </a:r>
                      <a:r>
                        <a:rPr lang="en-US" sz="1200" b="1" dirty="0">
                          <a:solidFill>
                            <a:srgbClr val="40526F"/>
                          </a:solidFill>
                        </a:rPr>
                        <a:t>customizable work flows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A6A329B-3818-4850-8229-819F4C75DBC4}"/>
              </a:ext>
            </a:extLst>
          </p:cNvPr>
          <p:cNvSpPr txBox="1"/>
          <p:nvPr/>
        </p:nvSpPr>
        <p:spPr>
          <a:xfrm>
            <a:off x="341764" y="4616254"/>
            <a:ext cx="4668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40526F"/>
                </a:solidFill>
              </a:rPr>
              <a:t>MA-MRM solution- Design &amp; Overview </a:t>
            </a:r>
            <a:endParaRPr lang="en-US" sz="1400" dirty="0">
              <a:solidFill>
                <a:srgbClr val="40526F"/>
              </a:solidFill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45F3B89-8666-42EE-910A-031D2FC7FF15}"/>
              </a:ext>
            </a:extLst>
          </p:cNvPr>
          <p:cNvGraphicFramePr>
            <a:graphicFrameLocks noGrp="1"/>
          </p:cNvGraphicFramePr>
          <p:nvPr/>
        </p:nvGraphicFramePr>
        <p:xfrm>
          <a:off x="503761" y="9485130"/>
          <a:ext cx="688791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796">
                  <a:extLst>
                    <a:ext uri="{9D8B030D-6E8A-4147-A177-3AD203B41FA5}">
                      <a16:colId xmlns:a16="http://schemas.microsoft.com/office/drawing/2014/main" val="3194006119"/>
                    </a:ext>
                  </a:extLst>
                </a:gridCol>
                <a:gridCol w="1174043">
                  <a:extLst>
                    <a:ext uri="{9D8B030D-6E8A-4147-A177-3AD203B41FA5}">
                      <a16:colId xmlns:a16="http://schemas.microsoft.com/office/drawing/2014/main" val="2333795633"/>
                    </a:ext>
                  </a:extLst>
                </a:gridCol>
                <a:gridCol w="1986845">
                  <a:extLst>
                    <a:ext uri="{9D8B030D-6E8A-4147-A177-3AD203B41FA5}">
                      <a16:colId xmlns:a16="http://schemas.microsoft.com/office/drawing/2014/main" val="4254823304"/>
                    </a:ext>
                  </a:extLst>
                </a:gridCol>
                <a:gridCol w="2255226">
                  <a:extLst>
                    <a:ext uri="{9D8B030D-6E8A-4147-A177-3AD203B41FA5}">
                      <a16:colId xmlns:a16="http://schemas.microsoft.com/office/drawing/2014/main" val="4036036761"/>
                    </a:ext>
                  </a:extLst>
                </a:gridCol>
              </a:tblGrid>
              <a:tr h="368438">
                <a:tc>
                  <a:txBody>
                    <a:bodyPr/>
                    <a:lstStyle/>
                    <a:p>
                      <a:r>
                        <a:rPr lang="en-US" sz="1200" dirty="0"/>
                        <a:t>Contact Information</a:t>
                      </a:r>
                    </a:p>
                  </a:txBody>
                  <a:tcPr>
                    <a:solidFill>
                      <a:srgbClr val="40526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0526F"/>
                          </a:solidFill>
                        </a:rPr>
                        <a:t>+1.201.710.7810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u="none" dirty="0">
                          <a:solidFill>
                            <a:srgbClr val="40526F"/>
                          </a:solidFill>
                        </a:rPr>
                        <a:t>info@matrixanalyticscorp.com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0526F"/>
                          </a:solidFill>
                        </a:rPr>
                        <a:t>www.matrixanalyticscorp.com</a:t>
                      </a:r>
                    </a:p>
                    <a:p>
                      <a:r>
                        <a:rPr lang="en-US" sz="900" b="0" i="1" dirty="0">
                          <a:solidFill>
                            <a:srgbClr val="40526F"/>
                          </a:solidFill>
                        </a:rPr>
                        <a:t>Transforming Data into Expert Decisions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3039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746" y="5132138"/>
            <a:ext cx="6989010" cy="407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26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5549</TotalTime>
  <Words>160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Varkeyachan</dc:creator>
  <cp:lastModifiedBy>Anil Bandari</cp:lastModifiedBy>
  <cp:revision>285</cp:revision>
  <dcterms:created xsi:type="dcterms:W3CDTF">2019-11-12T19:40:04Z</dcterms:created>
  <dcterms:modified xsi:type="dcterms:W3CDTF">2020-09-28T14:30:17Z</dcterms:modified>
</cp:coreProperties>
</file>